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30" roundtripDataSignature="AMtx7miQMp/+M5GNsk2ekjp/klfhjBBW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86DA2E-FFD5-4B52-BF14-8A9ABB95A237}">
  <a:tblStyle styleId="{5A86DA2E-FFD5-4B52-BF14-8A9ABB95A23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0"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139e008f0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7" name="Google Shape;1877;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3" name="Google Shape;1883;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9.png"/><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png"/><Relationship Id="rId4" Type="http://schemas.openxmlformats.org/officeDocument/2006/relationships/image" Target="../media/image2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png"/><Relationship Id="rId4" Type="http://schemas.openxmlformats.org/officeDocument/2006/relationships/image" Target="../media/image4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png"/><Relationship Id="rId4"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png"/><Relationship Id="rId4" Type="http://schemas.openxmlformats.org/officeDocument/2006/relationships/image" Target="../media/image4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 Id="rId4" Type="http://schemas.openxmlformats.org/officeDocument/2006/relationships/image" Target="../media/image3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5.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509"/>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72428" y="2640951"/>
            <a:ext cx="4083113" cy="4405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Grocery Delivery Website </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Grocery Delivery Website</a:t>
            </a:r>
            <a:endParaRPr sz="1829">
              <a:solidFill>
                <a:schemeClr val="lt2"/>
              </a:solidFill>
              <a:latin typeface="EB Garamond"/>
              <a:ea typeface="EB Garamond"/>
              <a:cs typeface="EB Garamond"/>
              <a:sym typeface="EB Garamond"/>
            </a:endParaRPr>
          </a:p>
        </p:txBody>
      </p:sp>
      <p:sp>
        <p:nvSpPr>
          <p:cNvPr id="1839" name="Google Shape;1839;p210"/>
          <p:cNvSpPr txBox="1"/>
          <p:nvPr>
            <p:ph idx="1" type="body"/>
          </p:nvPr>
        </p:nvSpPr>
        <p:spPr>
          <a:xfrm>
            <a:off x="144710" y="1223108"/>
            <a:ext cx="4548600" cy="30363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EB Garamond Medium"/>
              <a:buChar char="▪"/>
            </a:pPr>
            <a:r>
              <a:rPr lang="en-US">
                <a:solidFill>
                  <a:srgbClr val="D1D5DB"/>
                </a:solidFill>
                <a:latin typeface="Arial"/>
                <a:ea typeface="Arial"/>
                <a:cs typeface="Arial"/>
                <a:sym typeface="Arial"/>
              </a:rPr>
              <a:t>O</a:t>
            </a:r>
            <a:r>
              <a:rPr b="0" i="0" lang="en-US">
                <a:solidFill>
                  <a:srgbClr val="D1D5DB"/>
                </a:solidFill>
                <a:latin typeface="Arial"/>
                <a:ea typeface="Arial"/>
                <a:cs typeface="Arial"/>
                <a:sym typeface="Arial"/>
              </a:rPr>
              <a:t>ne-stop solution for hassle-free grocery shopping. Say goodbye to long lines and crowded aisles – with our convenient online platform, you can browse, select, and have your groceries delivered right to your doorstep.</a:t>
            </a:r>
            <a:endParaRPr>
              <a:latin typeface="EB Garamond Medium"/>
              <a:ea typeface="EB Garamond Medium"/>
              <a:cs typeface="EB Garamond Medium"/>
              <a:sym typeface="EB Garamond Medium"/>
            </a:endParaRPr>
          </a:p>
        </p:txBody>
      </p:sp>
      <p:pic>
        <p:nvPicPr>
          <p:cNvPr id="1840" name="Google Shape;1840;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1" name="Google Shape;1841;p210"/>
          <p:cNvGraphicFramePr/>
          <p:nvPr/>
        </p:nvGraphicFramePr>
        <p:xfrm>
          <a:off x="65313" y="2448142"/>
          <a:ext cx="3000000" cy="3000000"/>
        </p:xfrm>
        <a:graphic>
          <a:graphicData uri="http://schemas.openxmlformats.org/drawingml/2006/table">
            <a:tbl>
              <a:tblPr>
                <a:noFill/>
                <a:tableStyleId>{5A86DA2E-FFD5-4B52-BF14-8A9ABB95A237}</a:tableStyleId>
              </a:tblPr>
              <a:tblGrid>
                <a:gridCol w="1576875"/>
                <a:gridCol w="2170500"/>
                <a:gridCol w="8806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Balamurugan 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BharathiMohan 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Dhinesh 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Rithik Kumar Ragavan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Interactive Front End</a:t>
            </a:r>
            <a:endParaRPr b="1" i="0" sz="14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a:t>
            </a:r>
            <a:r>
              <a:rPr lang="en-US">
                <a:solidFill>
                  <a:schemeClr val="dk1"/>
                </a:solidFill>
                <a:latin typeface="EB Garamond Medium"/>
                <a:ea typeface="EB Garamond Medium"/>
                <a:cs typeface="EB Garamond Medium"/>
                <a:sym typeface="EB Garamond Medium"/>
              </a:rPr>
              <a:t>Create java back end</a:t>
            </a:r>
            <a:r>
              <a:rPr b="1" i="0" lang="en-US" sz="1200" u="none" cap="none" strike="noStrike">
                <a:solidFill>
                  <a:schemeClr val="dk1"/>
                </a:solidFill>
                <a:latin typeface="Public Sans"/>
                <a:ea typeface="Public Sans"/>
                <a:cs typeface="Public Sans"/>
                <a:sym typeface="Public Sans"/>
              </a:rPr>
              <a:t> </a:t>
            </a:r>
            <a:r>
              <a:rPr b="0" i="0" lang="en-US" sz="200" u="none" cap="none" strike="noStrike">
                <a:solidFill>
                  <a:schemeClr val="dk1"/>
                </a:solidFill>
                <a:latin typeface="EB Garamond Medium"/>
                <a:ea typeface="EB Garamond Medium"/>
                <a:cs typeface="EB Garamond Medium"/>
                <a:sym typeface="EB Garamond Medium"/>
              </a:rPr>
              <a:t>”</a:t>
            </a:r>
            <a:endParaRPr b="0" i="0" sz="2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7" name="Google Shape;1847;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8" name="Google Shape;1848;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- 2</a:t>
            </a:r>
            <a:endParaRPr b="1" i="0" sz="1800" u="none" cap="none" strike="noStrike">
              <a:solidFill>
                <a:srgbClr val="000000"/>
              </a:solidFill>
              <a:latin typeface="EB Garamond"/>
              <a:ea typeface="EB Garamond"/>
              <a:cs typeface="EB Garamond"/>
              <a:sym typeface="EB Garamond"/>
            </a:endParaRPr>
          </a:p>
        </p:txBody>
      </p:sp>
      <p:sp>
        <p:nvSpPr>
          <p:cNvPr id="1851" name="Google Shape;1851;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Step-Wise Description</a:t>
            </a:r>
            <a:endParaRPr b="1" i="0" sz="1800" u="none" cap="none" strike="noStrike">
              <a:solidFill>
                <a:srgbClr val="000000"/>
              </a:solidFill>
              <a:latin typeface="EB Garamond"/>
              <a:ea typeface="EB Garamond"/>
              <a:cs typeface="EB Garamond"/>
              <a:sym typeface="EB Garamond"/>
            </a:endParaRPr>
          </a:p>
        </p:txBody>
      </p:sp>
      <p:sp>
        <p:nvSpPr>
          <p:cNvPr id="1858" name="Google Shape;1858;g2139e008f02_0_0"/>
          <p:cNvSpPr txBox="1"/>
          <p:nvPr/>
        </p:nvSpPr>
        <p:spPr>
          <a:xfrm>
            <a:off x="558497" y="292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Summary of your task</a:t>
            </a:r>
            <a:endParaRPr b="1" i="0" sz="1800" u="none" cap="none" strike="noStrike">
              <a:solidFill>
                <a:schemeClr val="lt2"/>
              </a:solidFill>
              <a:latin typeface="EB Garamond"/>
              <a:ea typeface="EB Garamond"/>
              <a:cs typeface="EB Garamond"/>
              <a:sym typeface="EB Garamond"/>
            </a:endParaRPr>
          </a:p>
        </p:txBody>
      </p:sp>
      <p:sp>
        <p:nvSpPr>
          <p:cNvPr id="1859" name="Google Shape;1859;g2139e008f02_0_0"/>
          <p:cNvSpPr txBox="1"/>
          <p:nvPr/>
        </p:nvSpPr>
        <p:spPr>
          <a:xfrm>
            <a:off x="1903937" y="396421"/>
            <a:ext cx="4572000" cy="2977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1.Registration and Login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2. Browsing Products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3. Adding Items to Cart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4. Viewing Cart and Editing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5. Checkout Process.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6. Payment and Confirmation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7. Order Processing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8. Delivery Preparation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9. Delivery Tracking10. Delivery to User's Doorstep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11. Payment Confirmation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12. Feedback and Reviews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13. Account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14. Customer Support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15. Promotions and Special Offers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860" name="Google Shape;1860;g2139e008f02_0_0"/>
          <p:cNvSpPr txBox="1"/>
          <p:nvPr/>
        </p:nvSpPr>
        <p:spPr>
          <a:xfrm>
            <a:off x="677009" y="3245721"/>
            <a:ext cx="8317522"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867" name="Google Shape;1867;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868" name="Google Shape;1868;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869" name="Google Shape;1869;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870" name="Google Shape;1870;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871" name="Google Shape;1871;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872" name="Google Shape;1872;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1873" name="Google Shape;1873;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p:nvPr>
            <p:ph idx="2" type="body"/>
          </p:nvPr>
        </p:nvSpPr>
        <p:spPr>
          <a:xfrm>
            <a:off x="3890250" y="2120475"/>
            <a:ext cx="3146100" cy="5232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000"/>
              <a:buNone/>
            </a:pPr>
            <a:r>
              <a:rPr b="0" i="0" lang="en-US">
                <a:solidFill>
                  <a:srgbClr val="BD8738"/>
                </a:solidFill>
                <a:latin typeface="EB Garamond SemiBold"/>
                <a:ea typeface="EB Garamond SemiBold"/>
                <a:cs typeface="EB Garamond SemiBold"/>
                <a:sym typeface="EB Garamond SemiBold"/>
              </a:rPr>
              <a:t>https://github.com/Ragavrk/NM_CD1_13_Task-4_Java-Backend</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